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34" r:id="rId2"/>
  </p:sldMasterIdLst>
  <p:notesMasterIdLst>
    <p:notesMasterId r:id="rId12"/>
  </p:notesMasterIdLst>
  <p:sldIdLst>
    <p:sldId id="265" r:id="rId3"/>
    <p:sldId id="266" r:id="rId4"/>
    <p:sldId id="263" r:id="rId5"/>
    <p:sldId id="269" r:id="rId6"/>
    <p:sldId id="260" r:id="rId7"/>
    <p:sldId id="270" r:id="rId8"/>
    <p:sldId id="268" r:id="rId9"/>
    <p:sldId id="258" r:id="rId10"/>
    <p:sldId id="26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C7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687FC2-6D8D-46AD-BC60-29D58A8C2102}" v="88" dt="2022-01-04T22:06:24.9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hyperlink" Target="mailto:Gabf687@kellyservices.com" TargetMode="External"/><Relationship Id="rId1" Type="http://schemas.openxmlformats.org/officeDocument/2006/relationships/hyperlink" Target="mailto:karr502@kellyservices.com" TargetMode="External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hyperlink" Target="mailto:Gabf687@kellyservices.com" TargetMode="External"/><Relationship Id="rId1" Type="http://schemas.openxmlformats.org/officeDocument/2006/relationships/hyperlink" Target="mailto:karr502@kellyservices.com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CB7C27-A450-4BC8-87EF-509161815787}" type="doc">
      <dgm:prSet loTypeId="urn:microsoft.com/office/officeart/2005/8/layout/vList2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22683D0D-E306-48E3-9E10-5E511D69093B}">
      <dgm:prSet/>
      <dgm:spPr/>
      <dgm:t>
        <a:bodyPr/>
        <a:lstStyle/>
        <a:p>
          <a:pPr rtl="0"/>
          <a:r>
            <a:rPr lang="en-US"/>
            <a:t>Kara Robin, Talent Advisor</a:t>
          </a:r>
          <a:r>
            <a:rPr lang="en-US">
              <a:latin typeface="Calibri Light" panose="020F0302020204030204"/>
            </a:rPr>
            <a:t>, MPP</a:t>
          </a:r>
          <a:endParaRPr lang="en-US"/>
        </a:p>
      </dgm:t>
    </dgm:pt>
    <dgm:pt modelId="{3271B432-621C-4953-940A-9E8694B432A8}" type="parTrans" cxnId="{41121C78-B3CE-4201-A01F-8C7088AA1DC5}">
      <dgm:prSet/>
      <dgm:spPr/>
      <dgm:t>
        <a:bodyPr/>
        <a:lstStyle/>
        <a:p>
          <a:endParaRPr lang="en-US"/>
        </a:p>
      </dgm:t>
    </dgm:pt>
    <dgm:pt modelId="{D04F4CDC-90D9-456F-BC3F-72E4CC63010D}" type="sibTrans" cxnId="{41121C78-B3CE-4201-A01F-8C7088AA1DC5}">
      <dgm:prSet/>
      <dgm:spPr/>
      <dgm:t>
        <a:bodyPr/>
        <a:lstStyle/>
        <a:p>
          <a:endParaRPr lang="en-US"/>
        </a:p>
      </dgm:t>
    </dgm:pt>
    <dgm:pt modelId="{AE69A078-7CD3-479B-92FD-97DB605D82DF}">
      <dgm:prSet/>
      <dgm:spPr/>
      <dgm:t>
        <a:bodyPr/>
        <a:lstStyle/>
        <a:p>
          <a:r>
            <a:rPr lang="en-US"/>
            <a:t>Email: </a:t>
          </a:r>
          <a:r>
            <a:rPr lang="en-US">
              <a:hlinkClick xmlns:r="http://schemas.openxmlformats.org/officeDocument/2006/relationships" r:id="rId1"/>
            </a:rPr>
            <a:t>karr502@kellyservices.com</a:t>
          </a:r>
          <a:r>
            <a:rPr lang="en-US"/>
            <a:t> </a:t>
          </a:r>
        </a:p>
      </dgm:t>
    </dgm:pt>
    <dgm:pt modelId="{B3A6CCDA-00E2-4647-AEE8-20D4589D8443}" type="parTrans" cxnId="{74B5BB6C-441A-4022-B151-8632A79C3849}">
      <dgm:prSet/>
      <dgm:spPr/>
      <dgm:t>
        <a:bodyPr/>
        <a:lstStyle/>
        <a:p>
          <a:endParaRPr lang="en-US"/>
        </a:p>
      </dgm:t>
    </dgm:pt>
    <dgm:pt modelId="{D6DFA78F-7C8C-4F66-82C4-232405E8C7DB}" type="sibTrans" cxnId="{74B5BB6C-441A-4022-B151-8632A79C3849}">
      <dgm:prSet/>
      <dgm:spPr/>
      <dgm:t>
        <a:bodyPr/>
        <a:lstStyle/>
        <a:p>
          <a:endParaRPr lang="en-US"/>
        </a:p>
      </dgm:t>
    </dgm:pt>
    <dgm:pt modelId="{54429EA2-5C26-45FB-8694-652EB53CCD31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Gabriella Fiore, Talent Adivsor, K-12</a:t>
          </a:r>
        </a:p>
      </dgm:t>
    </dgm:pt>
    <dgm:pt modelId="{7D7E8402-658F-4040-A40F-328BD5E9B7A4}" type="parTrans" cxnId="{CE0D1DA1-54A2-4A23-B834-EAD96D2264B9}">
      <dgm:prSet/>
      <dgm:spPr/>
      <dgm:t>
        <a:bodyPr/>
        <a:lstStyle/>
        <a:p>
          <a:endParaRPr lang="en-US"/>
        </a:p>
      </dgm:t>
    </dgm:pt>
    <dgm:pt modelId="{D05941A9-4ADB-45B9-A022-F3E97DB39C4D}" type="sibTrans" cxnId="{CE0D1DA1-54A2-4A23-B834-EAD96D2264B9}">
      <dgm:prSet/>
      <dgm:spPr/>
      <dgm:t>
        <a:bodyPr/>
        <a:lstStyle/>
        <a:p>
          <a:endParaRPr lang="en-US"/>
        </a:p>
      </dgm:t>
    </dgm:pt>
    <dgm:pt modelId="{F536977E-58EA-4DAA-80B7-3FA06A3A9560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  <a:hlinkClick xmlns:r="http://schemas.openxmlformats.org/officeDocument/2006/relationships" r:id="rId2"/>
            </a:rPr>
            <a:t>Gabf687@kellyservices.com</a:t>
          </a:r>
          <a:r>
            <a:rPr lang="en-US">
              <a:latin typeface="Calibri Light" panose="020F0302020204030204"/>
            </a:rPr>
            <a:t> </a:t>
          </a:r>
        </a:p>
      </dgm:t>
    </dgm:pt>
    <dgm:pt modelId="{6E4AF31B-8503-470F-955C-2ABF9A4F9464}" type="parTrans" cxnId="{DC707CDC-AFCF-49C6-A12A-46A6B2F59774}">
      <dgm:prSet/>
      <dgm:spPr/>
      <dgm:t>
        <a:bodyPr/>
        <a:lstStyle/>
        <a:p>
          <a:endParaRPr lang="en-US"/>
        </a:p>
      </dgm:t>
    </dgm:pt>
    <dgm:pt modelId="{C440863F-CBA6-4B60-A6AF-C098623B6EEA}" type="sibTrans" cxnId="{DC707CDC-AFCF-49C6-A12A-46A6B2F59774}">
      <dgm:prSet/>
      <dgm:spPr/>
      <dgm:t>
        <a:bodyPr/>
        <a:lstStyle/>
        <a:p>
          <a:endParaRPr lang="en-US"/>
        </a:p>
      </dgm:t>
    </dgm:pt>
    <dgm:pt modelId="{3E407A96-4049-4852-9AD7-C2ABB16AAC97}" type="pres">
      <dgm:prSet presAssocID="{0ECB7C27-A450-4BC8-87EF-50916181578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5AF736C-9C98-4A2D-B453-15A6869DAF8C}" type="pres">
      <dgm:prSet presAssocID="{22683D0D-E306-48E3-9E10-5E511D69093B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3A9204-1789-4AA9-AF5F-31A56E55D278}" type="pres">
      <dgm:prSet presAssocID="{22683D0D-E306-48E3-9E10-5E511D69093B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1EA4EF-2F5C-4DA7-A0B6-927E7D991185}" type="pres">
      <dgm:prSet presAssocID="{54429EA2-5C26-45FB-8694-652EB53CCD31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73E483-F3B4-4CAF-B576-474B4799AA70}" type="pres">
      <dgm:prSet presAssocID="{54429EA2-5C26-45FB-8694-652EB53CCD31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B3CE9F5-66A3-45A5-9C64-4DC0F95836D0}" type="presOf" srcId="{54429EA2-5C26-45FB-8694-652EB53CCD31}" destId="{DE1EA4EF-2F5C-4DA7-A0B6-927E7D991185}" srcOrd="0" destOrd="0" presId="urn:microsoft.com/office/officeart/2005/8/layout/vList2"/>
    <dgm:cxn modelId="{C5B2D37D-3A27-44B9-874B-9E5AB05A063F}" type="presOf" srcId="{AE69A078-7CD3-479B-92FD-97DB605D82DF}" destId="{693A9204-1789-4AA9-AF5F-31A56E55D278}" srcOrd="0" destOrd="0" presId="urn:microsoft.com/office/officeart/2005/8/layout/vList2"/>
    <dgm:cxn modelId="{022D08F7-3AC1-4C20-81C2-444F1530D68F}" type="presOf" srcId="{F536977E-58EA-4DAA-80B7-3FA06A3A9560}" destId="{7073E483-F3B4-4CAF-B576-474B4799AA70}" srcOrd="0" destOrd="0" presId="urn:microsoft.com/office/officeart/2005/8/layout/vList2"/>
    <dgm:cxn modelId="{8D69758B-DF67-4C9F-96C2-4991A3475D78}" type="presOf" srcId="{22683D0D-E306-48E3-9E10-5E511D69093B}" destId="{55AF736C-9C98-4A2D-B453-15A6869DAF8C}" srcOrd="0" destOrd="0" presId="urn:microsoft.com/office/officeart/2005/8/layout/vList2"/>
    <dgm:cxn modelId="{DC707CDC-AFCF-49C6-A12A-46A6B2F59774}" srcId="{54429EA2-5C26-45FB-8694-652EB53CCD31}" destId="{F536977E-58EA-4DAA-80B7-3FA06A3A9560}" srcOrd="0" destOrd="0" parTransId="{6E4AF31B-8503-470F-955C-2ABF9A4F9464}" sibTransId="{C440863F-CBA6-4B60-A6AF-C098623B6EEA}"/>
    <dgm:cxn modelId="{74B5BB6C-441A-4022-B151-8632A79C3849}" srcId="{22683D0D-E306-48E3-9E10-5E511D69093B}" destId="{AE69A078-7CD3-479B-92FD-97DB605D82DF}" srcOrd="0" destOrd="0" parTransId="{B3A6CCDA-00E2-4647-AEE8-20D4589D8443}" sibTransId="{D6DFA78F-7C8C-4F66-82C4-232405E8C7DB}"/>
    <dgm:cxn modelId="{41121C78-B3CE-4201-A01F-8C7088AA1DC5}" srcId="{0ECB7C27-A450-4BC8-87EF-509161815787}" destId="{22683D0D-E306-48E3-9E10-5E511D69093B}" srcOrd="0" destOrd="0" parTransId="{3271B432-621C-4953-940A-9E8694B432A8}" sibTransId="{D04F4CDC-90D9-456F-BC3F-72E4CC63010D}"/>
    <dgm:cxn modelId="{01CDB290-C19E-40D0-B9B1-03A001893756}" type="presOf" srcId="{0ECB7C27-A450-4BC8-87EF-509161815787}" destId="{3E407A96-4049-4852-9AD7-C2ABB16AAC97}" srcOrd="0" destOrd="0" presId="urn:microsoft.com/office/officeart/2005/8/layout/vList2"/>
    <dgm:cxn modelId="{CE0D1DA1-54A2-4A23-B834-EAD96D2264B9}" srcId="{0ECB7C27-A450-4BC8-87EF-509161815787}" destId="{54429EA2-5C26-45FB-8694-652EB53CCD31}" srcOrd="1" destOrd="0" parTransId="{7D7E8402-658F-4040-A40F-328BD5E9B7A4}" sibTransId="{D05941A9-4ADB-45B9-A022-F3E97DB39C4D}"/>
    <dgm:cxn modelId="{D591DEDD-FCD5-4613-8013-21FCB8FA68F7}" type="presParOf" srcId="{3E407A96-4049-4852-9AD7-C2ABB16AAC97}" destId="{55AF736C-9C98-4A2D-B453-15A6869DAF8C}" srcOrd="0" destOrd="0" presId="urn:microsoft.com/office/officeart/2005/8/layout/vList2"/>
    <dgm:cxn modelId="{383E9A5C-76C3-4B68-BE4D-3242F3287299}" type="presParOf" srcId="{3E407A96-4049-4852-9AD7-C2ABB16AAC97}" destId="{693A9204-1789-4AA9-AF5F-31A56E55D278}" srcOrd="1" destOrd="0" presId="urn:microsoft.com/office/officeart/2005/8/layout/vList2"/>
    <dgm:cxn modelId="{82C332FC-7975-44C4-B5A9-4440F61CBFB9}" type="presParOf" srcId="{3E407A96-4049-4852-9AD7-C2ABB16AAC97}" destId="{DE1EA4EF-2F5C-4DA7-A0B6-927E7D991185}" srcOrd="2" destOrd="0" presId="urn:microsoft.com/office/officeart/2005/8/layout/vList2"/>
    <dgm:cxn modelId="{2480FA77-71AE-463D-9EB6-0D24BBFA8526}" type="presParOf" srcId="{3E407A96-4049-4852-9AD7-C2ABB16AAC97}" destId="{7073E483-F3B4-4CAF-B576-474B4799AA70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AF736C-9C98-4A2D-B453-15A6869DAF8C}">
      <dsp:nvSpPr>
        <dsp:cNvPr id="0" name=""/>
        <dsp:cNvSpPr/>
      </dsp:nvSpPr>
      <dsp:spPr>
        <a:xfrm>
          <a:off x="0" y="27387"/>
          <a:ext cx="10515600" cy="1271205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lvl="0" algn="l" defTabSz="2355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300" kern="1200"/>
            <a:t>Kara Robin, Talent Advisor</a:t>
          </a:r>
          <a:r>
            <a:rPr lang="en-US" sz="5300" kern="1200">
              <a:latin typeface="Calibri Light" panose="020F0302020204030204"/>
            </a:rPr>
            <a:t>, MPP</a:t>
          </a:r>
          <a:endParaRPr lang="en-US" sz="5300" kern="1200"/>
        </a:p>
      </dsp:txBody>
      <dsp:txXfrm>
        <a:off x="62055" y="89442"/>
        <a:ext cx="10391490" cy="1147095"/>
      </dsp:txXfrm>
    </dsp:sp>
    <dsp:sp modelId="{693A9204-1789-4AA9-AF5F-31A56E55D278}">
      <dsp:nvSpPr>
        <dsp:cNvPr id="0" name=""/>
        <dsp:cNvSpPr/>
      </dsp:nvSpPr>
      <dsp:spPr>
        <a:xfrm>
          <a:off x="0" y="1298592"/>
          <a:ext cx="10515600" cy="877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67310" rIns="376936" bIns="67310" numCol="1" spcCol="1270" anchor="t" anchorCtr="0">
          <a:noAutofit/>
        </a:bodyPr>
        <a:lstStyle/>
        <a:p>
          <a:pPr marL="285750" lvl="1" indent="-285750" algn="l" defTabSz="1822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4100" kern="1200"/>
            <a:t>Email: </a:t>
          </a:r>
          <a:r>
            <a:rPr lang="en-US" sz="4100" kern="1200">
              <a:hlinkClick xmlns:r="http://schemas.openxmlformats.org/officeDocument/2006/relationships" r:id="rId1"/>
            </a:rPr>
            <a:t>karr502@kellyservices.com</a:t>
          </a:r>
          <a:r>
            <a:rPr lang="en-US" sz="4100" kern="1200"/>
            <a:t> </a:t>
          </a:r>
        </a:p>
      </dsp:txBody>
      <dsp:txXfrm>
        <a:off x="0" y="1298592"/>
        <a:ext cx="10515600" cy="877680"/>
      </dsp:txXfrm>
    </dsp:sp>
    <dsp:sp modelId="{DE1EA4EF-2F5C-4DA7-A0B6-927E7D991185}">
      <dsp:nvSpPr>
        <dsp:cNvPr id="0" name=""/>
        <dsp:cNvSpPr/>
      </dsp:nvSpPr>
      <dsp:spPr>
        <a:xfrm>
          <a:off x="0" y="2176272"/>
          <a:ext cx="10515600" cy="1271205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lvl="0" algn="l" defTabSz="2355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300" kern="1200">
              <a:latin typeface="Calibri Light" panose="020F0302020204030204"/>
            </a:rPr>
            <a:t>Gabriella Fiore, Talent Adivsor, K-12</a:t>
          </a:r>
        </a:p>
      </dsp:txBody>
      <dsp:txXfrm>
        <a:off x="62055" y="2238327"/>
        <a:ext cx="10391490" cy="1147095"/>
      </dsp:txXfrm>
    </dsp:sp>
    <dsp:sp modelId="{7073E483-F3B4-4CAF-B576-474B4799AA70}">
      <dsp:nvSpPr>
        <dsp:cNvPr id="0" name=""/>
        <dsp:cNvSpPr/>
      </dsp:nvSpPr>
      <dsp:spPr>
        <a:xfrm>
          <a:off x="0" y="3447477"/>
          <a:ext cx="10515600" cy="877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67310" rIns="376936" bIns="67310" numCol="1" spcCol="1270" anchor="t" anchorCtr="0">
          <a:noAutofit/>
        </a:bodyPr>
        <a:lstStyle/>
        <a:p>
          <a:pPr marL="285750" lvl="1" indent="-285750" algn="l" defTabSz="18224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4100" kern="1200">
              <a:latin typeface="Calibri Light" panose="020F0302020204030204"/>
              <a:hlinkClick xmlns:r="http://schemas.openxmlformats.org/officeDocument/2006/relationships" r:id="rId2"/>
            </a:rPr>
            <a:t>Gabf687@kellyservices.com</a:t>
          </a:r>
          <a:r>
            <a:rPr lang="en-US" sz="4100" kern="1200">
              <a:latin typeface="Calibri Light" panose="020F0302020204030204"/>
            </a:rPr>
            <a:t> </a:t>
          </a:r>
        </a:p>
      </dsp:txBody>
      <dsp:txXfrm>
        <a:off x="0" y="3447477"/>
        <a:ext cx="10515600" cy="8776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C3AA27-D605-4898-82BB-13C02A6E099E}" type="datetimeFigureOut">
              <a:rPr lang="en-US"/>
              <a:t>1/18/2022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3B9FCE-377D-49A5-9AEA-704BDCC44DD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964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Inform candidates of education requirements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CD9F6D-0119-43F7-BD87-9812571B6C8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749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71525" lvl="1" indent="-428625">
              <a:buFont typeface="Arial" panose="020B0604020202020204" pitchFamily="34" charset="0"/>
              <a:buChar char="•"/>
            </a:pPr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Provide a brief overview of the onboarding process for those who wish to apply for a position(s)</a:t>
            </a:r>
          </a:p>
          <a:p>
            <a:pPr marL="1114425" lvl="2" indent="-428625">
              <a:buFont typeface="Arial" panose="020B0604020202020204" pitchFamily="34" charset="0"/>
              <a:buChar char="•"/>
            </a:pPr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Time frames involved</a:t>
            </a:r>
          </a:p>
          <a:p>
            <a:pPr marL="1114425" lvl="2" indent="-428625">
              <a:buFont typeface="Arial" panose="020B0604020202020204" pitchFamily="34" charset="0"/>
              <a:buChar char="•"/>
            </a:pPr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77 dollars total for initial fingerprints.</a:t>
            </a:r>
          </a:p>
          <a:p>
            <a:pPr marL="1114425" lvl="2" indent="-428625">
              <a:buFont typeface="Arial" panose="020B0604020202020204" pitchFamily="34" charset="0"/>
              <a:buChar char="•"/>
            </a:pPr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the candidate can do to expedite the hiring process</a:t>
            </a:r>
          </a:p>
          <a:p>
            <a:pPr marL="1457325" lvl="3" indent="-428625">
              <a:buFont typeface="Arial" panose="020B0604020202020204" pitchFamily="34" charset="0"/>
              <a:buChar char="•"/>
            </a:pPr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Complete any training requirements, etc.</a:t>
            </a:r>
            <a:endParaRPr lang="en-US" sz="2000" kern="1200">
              <a:solidFill>
                <a:schemeClr val="tx1"/>
              </a:solidFill>
              <a:highlight>
                <a:srgbClr val="FFFF00"/>
              </a:highlight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Should take approximately 1 week to complete process (but can be done in even less time!!)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D9F6D-0119-43F7-BD87-9812571B6C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5526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Ask candidates if they have any questions on the steps discussed?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Are they all interested in moving forward with interview?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/>
              <a:t>Allow those not interested to quietly leave and suggest other employment opportunities through Commercial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CD9F6D-0119-43F7-BD87-9812571B6C8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37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9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A542B-E0A4-4A73-B226-E788E676AC1C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E3866-DDD1-4485-A95E-7ED8FEC0E3F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4EFD9C-BCD9-4197-92AD-6388802885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739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70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A542B-E0A4-4A73-B226-E788E676AC1C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E3866-DDD1-4485-A95E-7ED8FEC0E3F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4EFD9C-BCD9-4197-92AD-6388802885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739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70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522CE-EA4F-B84C-89C8-F0F9AE72B470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53713-6FD0-DA40-967F-C9B1D4E14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92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522CE-EA4F-B84C-89C8-F0F9AE72B470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53713-6FD0-DA40-967F-C9B1D4E14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56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522CE-EA4F-B84C-89C8-F0F9AE72B470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53713-6FD0-DA40-967F-C9B1D4E14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56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522CE-EA4F-B84C-89C8-F0F9AE72B470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53713-6FD0-DA40-967F-C9B1D4E14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09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522CE-EA4F-B84C-89C8-F0F9AE72B470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53713-6FD0-DA40-967F-C9B1D4E14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10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522CE-EA4F-B84C-89C8-F0F9AE72B470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53713-6FD0-DA40-967F-C9B1D4E14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10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522CE-EA4F-B84C-89C8-F0F9AE72B470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53713-6FD0-DA40-967F-C9B1D4E14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46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522CE-EA4F-B84C-89C8-F0F9AE72B470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53713-6FD0-DA40-967F-C9B1D4E14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500"/>
            </a:lvl2pPr>
            <a:lvl3pPr marL="914354" indent="0">
              <a:buNone/>
              <a:defRPr sz="1200"/>
            </a:lvl3pPr>
            <a:lvl4pPr marL="1371532" indent="0">
              <a:buNone/>
              <a:defRPr sz="1100"/>
            </a:lvl4pPr>
            <a:lvl5pPr marL="1828709" indent="0">
              <a:buNone/>
              <a:defRPr sz="1100"/>
            </a:lvl5pPr>
            <a:lvl6pPr marL="2285886" indent="0">
              <a:buNone/>
              <a:defRPr sz="1100"/>
            </a:lvl6pPr>
            <a:lvl7pPr marL="2743062" indent="0">
              <a:buNone/>
              <a:defRPr sz="1100"/>
            </a:lvl7pPr>
            <a:lvl8pPr marL="3200240" indent="0">
              <a:buNone/>
              <a:defRPr sz="1100"/>
            </a:lvl8pPr>
            <a:lvl9pPr marL="3657418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522CE-EA4F-B84C-89C8-F0F9AE72B470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53713-6FD0-DA40-967F-C9B1D4E14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90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500"/>
            </a:lvl2pPr>
            <a:lvl3pPr marL="914354" indent="0">
              <a:buNone/>
              <a:defRPr sz="1200"/>
            </a:lvl3pPr>
            <a:lvl4pPr marL="1371532" indent="0">
              <a:buNone/>
              <a:defRPr sz="1100"/>
            </a:lvl4pPr>
            <a:lvl5pPr marL="1828709" indent="0">
              <a:buNone/>
              <a:defRPr sz="1100"/>
            </a:lvl5pPr>
            <a:lvl6pPr marL="2285886" indent="0">
              <a:buNone/>
              <a:defRPr sz="1100"/>
            </a:lvl6pPr>
            <a:lvl7pPr marL="2743062" indent="0">
              <a:buNone/>
              <a:defRPr sz="1100"/>
            </a:lvl7pPr>
            <a:lvl8pPr marL="3200240" indent="0">
              <a:buNone/>
              <a:defRPr sz="1100"/>
            </a:lvl8pPr>
            <a:lvl9pPr marL="3657418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522CE-EA4F-B84C-89C8-F0F9AE72B470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53713-6FD0-DA40-967F-C9B1D4E14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78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522CE-EA4F-B84C-89C8-F0F9AE72B470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53713-6FD0-DA40-967F-C9B1D4E14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90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522CE-EA4F-B84C-89C8-F0F9AE72B470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53713-6FD0-DA40-967F-C9B1D4E14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78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522CE-EA4F-B84C-89C8-F0F9AE72B470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53713-6FD0-DA40-967F-C9B1D4E14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0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522CE-EA4F-B84C-89C8-F0F9AE72B470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53713-6FD0-DA40-967F-C9B1D4E14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23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60E0B501-22AA-4685-BE9B-A267F6F675A7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5D0E179E-CA3D-4874-9ACD-F8990F48F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50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A9C53936-B93A-4CF6-8766-2FA93ACFE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50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5776DEA2-5422-4F51-B359-652B71274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50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7" y="-16722"/>
            <a:ext cx="1258619" cy="1105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50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8" y="6455742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1A1F33A2-66F7-4D85-99DD-7B00F265A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825625"/>
            <a:ext cx="10837863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F788279-D710-447A-9E71-4D134457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6301774"/>
            <a:ext cx="1123951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60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4B31150-A166-4DB3-A898-2154C9665891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1C1A95BC-42CA-4166-918D-DF4306881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IN" sz="1500">
                <a:solidFill>
                  <a:prstClr val="black"/>
                </a:solidFill>
              </a:endParaRPr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4B4D5F91-2158-4A30-B83C-5CC9CC6E5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IN" sz="1500">
                <a:solidFill>
                  <a:prstClr val="black"/>
                </a:solidFill>
              </a:endParaRPr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C509E5D6-79CC-4E1D-AAF4-C6F28F3C1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IN" sz="1500">
                <a:solidFill>
                  <a:prstClr val="black"/>
                </a:solidFill>
              </a:endParaRPr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7" y="-16722"/>
            <a:ext cx="1258619" cy="1105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lang="en-US" sz="1500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lang="en-IN" sz="1500">
              <a:solidFill>
                <a:prstClr val="white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8" y="6455742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>
                <a:solidFill>
                  <a:prstClr val="white"/>
                </a:solidFill>
              </a:rPr>
              <a:pPr/>
              <a:t>‹#›</a:t>
            </a:fld>
            <a:endParaRPr lang="en-IN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6301774"/>
            <a:ext cx="1123951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26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9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7" y="-16722"/>
            <a:ext cx="1258619" cy="1105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2E17FB3-B5C4-4B3A-A57B-C6493A9D0C66}"/>
              </a:ext>
            </a:extLst>
          </p:cNvPr>
          <p:cNvGrpSpPr/>
          <p:nvPr userDrawn="1"/>
        </p:nvGrpSpPr>
        <p:grpSpPr>
          <a:xfrm rot="8650774">
            <a:off x="5037655" y="4336095"/>
            <a:ext cx="1905000" cy="2354263"/>
            <a:chOff x="11114088" y="2241550"/>
            <a:chExt cx="1905000" cy="2354263"/>
          </a:xfrm>
          <a:solidFill>
            <a:schemeClr val="bg2"/>
          </a:solidFill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DCA6C454-F761-4265-BB5E-DFD947CC3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500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B853B2F-9E1C-4AC4-9344-8610498D5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500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7FCC84B-2235-4948-8277-8363DFC69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500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50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8" y="6455742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50" y="2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E646B4F-6CCB-724C-9D5E-6D5770023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40" y="499597"/>
            <a:ext cx="4937211" cy="1325563"/>
          </a:xfrm>
        </p:spPr>
        <p:txBody>
          <a:bodyPr lIns="0" tIns="0" rIns="0" bIns="0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6301774"/>
            <a:ext cx="1123951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7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60E0B501-22AA-4685-BE9B-A267F6F675A7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5D0E179E-CA3D-4874-9ACD-F8990F48F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40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A9C53936-B93A-4CF6-8766-2FA93ACFE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40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5776DEA2-5422-4F51-B359-652B71274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40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7" y="-16722"/>
            <a:ext cx="1258619" cy="1105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7" y="6455741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1A1F33A2-66F7-4D85-99DD-7B00F265A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825625"/>
            <a:ext cx="10837863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F788279-D710-447A-9E71-4D134457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6301773"/>
            <a:ext cx="1123951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60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4B31150-A166-4DB3-A898-2154C9665891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1C1A95BC-42CA-4166-918D-DF4306881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IN" sz="1400">
                <a:solidFill>
                  <a:prstClr val="black"/>
                </a:solidFill>
              </a:endParaRPr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4B4D5F91-2158-4A30-B83C-5CC9CC6E5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IN" sz="1400">
                <a:solidFill>
                  <a:prstClr val="black"/>
                </a:solidFill>
              </a:endParaRPr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C509E5D6-79CC-4E1D-AAF4-C6F28F3C1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IN" sz="1400">
                <a:solidFill>
                  <a:prstClr val="black"/>
                </a:solidFill>
              </a:endParaRPr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7" y="-16722"/>
            <a:ext cx="1258619" cy="1105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IN" sz="1400">
              <a:solidFill>
                <a:prstClr val="white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7" y="6455741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>
                <a:solidFill>
                  <a:prstClr val="white"/>
                </a:solidFill>
              </a:rPr>
              <a:pPr/>
              <a:t>‹#›</a:t>
            </a:fld>
            <a:endParaRPr lang="en-IN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6301773"/>
            <a:ext cx="1123951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26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9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7" y="-16722"/>
            <a:ext cx="1258619" cy="1105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2E17FB3-B5C4-4B3A-A57B-C6493A9D0C66}"/>
              </a:ext>
            </a:extLst>
          </p:cNvPr>
          <p:cNvGrpSpPr/>
          <p:nvPr userDrawn="1"/>
        </p:nvGrpSpPr>
        <p:grpSpPr>
          <a:xfrm rot="8650774">
            <a:off x="5037655" y="4336094"/>
            <a:ext cx="1905000" cy="2354263"/>
            <a:chOff x="11114088" y="2241550"/>
            <a:chExt cx="1905000" cy="2354263"/>
          </a:xfrm>
          <a:solidFill>
            <a:schemeClr val="bg2"/>
          </a:solidFill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DCA6C454-F761-4265-BB5E-DFD947CC3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400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B853B2F-9E1C-4AC4-9344-8610498D5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400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7FCC84B-2235-4948-8277-8363DFC69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400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7" y="6455741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9" y="1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E646B4F-6CCB-724C-9D5E-6D5770023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99596"/>
            <a:ext cx="4937211" cy="1325563"/>
          </a:xfrm>
        </p:spPr>
        <p:txBody>
          <a:bodyPr lIns="0" tIns="0" rIns="0" bIns="0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6301773"/>
            <a:ext cx="1123951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7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1.jpe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48DD99-6D4F-41DF-848E-C43324E22097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739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176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35" r:id="rId2"/>
    <p:sldLayoutId id="2147483736" r:id="rId3"/>
    <p:sldLayoutId id="2147483747" r:id="rId4"/>
    <p:sldLayoutId id="2147483737" r:id="rId5"/>
    <p:sldLayoutId id="2147483738" r:id="rId6"/>
    <p:sldLayoutId id="2147483748" r:id="rId7"/>
    <p:sldLayoutId id="2147483739" r:id="rId8"/>
    <p:sldLayoutId id="2147483740" r:id="rId9"/>
    <p:sldLayoutId id="2147483741" r:id="rId10"/>
    <p:sldLayoutId id="2147483749" r:id="rId11"/>
    <p:sldLayoutId id="2147483750" r:id="rId12"/>
    <p:sldLayoutId id="2147483742" r:id="rId13"/>
    <p:sldLayoutId id="2147483743" r:id="rId14"/>
    <p:sldLayoutId id="2147483744" r:id="rId15"/>
    <p:sldLayoutId id="2147483745" r:id="rId16"/>
    <p:sldLayoutId id="2147483751" r:id="rId17"/>
    <p:sldLayoutId id="2147483752" r:id="rId18"/>
    <p:sldLayoutId id="2147483753" r:id="rId19"/>
    <p:sldLayoutId id="2147483695" r:id="rId20"/>
    <p:sldLayoutId id="2147483696" r:id="rId21"/>
    <p:sldLayoutId id="2147483697" r:id="rId2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14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hyperlink" Target="mailto:KESSCHEDULE@kellyservices.com" TargetMode="External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bit.ly/ke-vaccine" TargetMode="External"/><Relationship Id="rId3" Type="http://schemas.openxmlformats.org/officeDocument/2006/relationships/audio" Target="../media/media5.m4a"/><Relationship Id="rId7" Type="http://schemas.openxmlformats.org/officeDocument/2006/relationships/hyperlink" Target="https://www.kellyeducationalstaffing.us/kes/other/vaccination-status/" TargetMode="External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8.m4a"/><Relationship Id="rId7" Type="http://schemas.openxmlformats.org/officeDocument/2006/relationships/hyperlink" Target="https://www.goodfreephotos.com/other-photos/primary-school-pencils-and-apple.jpg.php" TargetMode="External"/><Relationship Id="rId2" Type="http://schemas.microsoft.com/office/2007/relationships/media" Target="../media/media8.m4a"/><Relationship Id="rId1" Type="http://schemas.openxmlformats.org/officeDocument/2006/relationships/tags" Target="../tags/tag2.xml"/><Relationship Id="rId6" Type="http://schemas.openxmlformats.org/officeDocument/2006/relationships/image" Target="../media/image8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868C3F8-D8C3-4C6B-BB70-7A10786081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5331" r="19327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9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E94638-2AD9-4A6B-9A2D-A5FB85AD7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 defTabSz="914400"/>
            <a:r>
              <a:rPr lang="en-US" sz="4000" b="1">
                <a:solidFill>
                  <a:srgbClr val="04C75C"/>
                </a:solidFill>
              </a:rPr>
              <a:t>Gloucester City/ Kelly Education</a:t>
            </a:r>
            <a:r>
              <a:rPr lang="en-US" sz="4000" b="1">
                <a:solidFill>
                  <a:srgbClr val="04C75C"/>
                </a:solidFill>
                <a:cs typeface="Calibri Light"/>
              </a:rPr>
              <a:t/>
            </a:r>
            <a:br>
              <a:rPr lang="en-US" sz="4000" b="1">
                <a:solidFill>
                  <a:srgbClr val="04C75C"/>
                </a:solidFill>
                <a:cs typeface="Calibri Light"/>
              </a:rPr>
            </a:br>
            <a:r>
              <a:rPr lang="en-US" sz="4000" b="1">
                <a:solidFill>
                  <a:srgbClr val="04C75C"/>
                </a:solidFill>
              </a:rPr>
              <a:t>Town Hall</a:t>
            </a:r>
            <a:r>
              <a:rPr lang="en-US" sz="4000" b="1">
                <a:solidFill>
                  <a:srgbClr val="04C75C"/>
                </a:solidFill>
                <a:cs typeface="Calibri Light"/>
              </a:rPr>
              <a:t/>
            </a:r>
            <a:br>
              <a:rPr lang="en-US" sz="4000" b="1">
                <a:solidFill>
                  <a:srgbClr val="04C75C"/>
                </a:solidFill>
                <a:cs typeface="Calibri Light"/>
              </a:rPr>
            </a:br>
            <a:endParaRPr lang="en-US" sz="4000" b="1">
              <a:solidFill>
                <a:srgbClr val="04C75C"/>
              </a:solidFill>
              <a:cs typeface="Calibri Ligh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D00AAB7-835F-4B2F-8994-B283F0A05529}"/>
              </a:ext>
            </a:extLst>
          </p:cNvPr>
          <p:cNvSpPr txBox="1">
            <a:spLocks/>
          </p:cNvSpPr>
          <p:nvPr/>
        </p:nvSpPr>
        <p:spPr>
          <a:xfrm>
            <a:off x="838200" y="2434201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bg1"/>
                </a:solidFill>
                <a:latin typeface="Avenir Next Condensed Medium" charset="0"/>
                <a:ea typeface="Avenir Next Condensed Medium" charset="0"/>
                <a:cs typeface="Avenir Next Condensed Medium" charset="0"/>
              </a:defRPr>
            </a:lvl1pPr>
          </a:lstStyle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Welcome!</a:t>
            </a:r>
            <a:endParaRPr lang="en-US" sz="2000" b="1">
              <a:solidFill>
                <a:schemeClr val="tx1"/>
              </a:solidFill>
              <a:latin typeface="+mn-lt"/>
              <a:ea typeface="+mn-ea"/>
              <a:cs typeface="Calibri"/>
            </a:endParaRP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tx1"/>
                </a:solidFill>
                <a:latin typeface="+mn-lt"/>
                <a:ea typeface="+mn-ea"/>
                <a:cs typeface="Calibri"/>
              </a:rPr>
              <a:t>Introductions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tx1"/>
                </a:solidFill>
                <a:latin typeface="Calibri"/>
                <a:ea typeface="+mn-ea"/>
                <a:cs typeface="Calibri"/>
              </a:rPr>
              <a:t>Contacts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tx1"/>
                </a:solidFill>
                <a:latin typeface="Calibri"/>
                <a:ea typeface="+mn-ea"/>
                <a:cs typeface="Calibri"/>
              </a:rPr>
              <a:t>Procedures/protocol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tx1"/>
                </a:solidFill>
                <a:latin typeface="Calibri"/>
                <a:ea typeface="+mn-ea"/>
                <a:cs typeface="Calibri"/>
              </a:rPr>
              <a:t>NJ Sick Time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tx1"/>
                </a:solidFill>
                <a:latin typeface="Calibri"/>
                <a:ea typeface="+mn-ea"/>
                <a:cs typeface="Calibri"/>
              </a:rPr>
              <a:t>Covid Vaccination/Testing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tx1"/>
                </a:solidFill>
                <a:latin typeface="Calibri"/>
                <a:ea typeface="+mn-ea"/>
                <a:cs typeface="Calibri"/>
              </a:rPr>
              <a:t>Incident reporting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tx1"/>
                </a:solidFill>
                <a:latin typeface="Calibri"/>
                <a:ea typeface="+mn-ea"/>
                <a:cs typeface="Calibri"/>
              </a:rPr>
              <a:t>Q+A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>
              <a:solidFill>
                <a:srgbClr val="000000"/>
              </a:solidFill>
              <a:latin typeface="Calibri"/>
              <a:ea typeface="+mn-ea"/>
              <a:cs typeface="Calibri"/>
            </a:endParaRP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>
              <a:solidFill>
                <a:srgbClr val="FFFFFF"/>
              </a:solidFill>
              <a:ea typeface="+mn-ea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1C70E-B85C-4D7C-B586-076FEF13A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4ABC8CA0-D823-604D-A00C-2B18D305347C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12C65B6-609F-4B36-B3F5-C3687CCC93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7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825">
        <p:fade/>
      </p:transition>
    </mc:Choice>
    <mc:Fallback xmlns="">
      <p:transition spd="med" advTm="288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88395D-07C4-408B-85C7-3328C5967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en-US" sz="5200" b="1">
                <a:cs typeface="Calibri Light"/>
              </a:rPr>
              <a:t>Talent Team Contacts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02FE8F-56DA-4703-9142-1A002BED6467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41964D4A-DD50-4ED8-B5BB-3755219247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8371494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204DC81-F06D-4742-8A5B-8E15D4866A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7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2603">
        <p:fade/>
      </p:transition>
    </mc:Choice>
    <mc:Fallback xmlns="">
      <p:transition spd="med" advTm="526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441BD2-22E0-4869-9237-481AE9C1B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19" y="325369"/>
            <a:ext cx="5101846" cy="1626161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3600" b="1">
                <a:solidFill>
                  <a:srgbClr val="04C75C"/>
                </a:solidFill>
              </a:rPr>
              <a:t>Daily Policies/Procedures</a:t>
            </a:r>
            <a:endParaRPr lang="en-US" sz="3600" b="1">
              <a:solidFill>
                <a:srgbClr val="04C75C"/>
              </a:solidFill>
              <a:cs typeface="Calibri Light"/>
            </a:endParaRPr>
          </a:p>
        </p:txBody>
      </p:sp>
      <p:sp>
        <p:nvSpPr>
          <p:cNvPr id="2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F43E04-13F4-4A8F-ABEA-9442A9E914F5}"/>
              </a:ext>
            </a:extLst>
          </p:cNvPr>
          <p:cNvSpPr/>
          <p:nvPr/>
        </p:nvSpPr>
        <p:spPr>
          <a:xfrm>
            <a:off x="-854307" y="2611317"/>
            <a:ext cx="6067796" cy="33206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485265" lvl="2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b="1" dirty="0">
              <a:cs typeface="Calibri"/>
            </a:endParaRPr>
          </a:p>
          <a:p>
            <a:pPr marL="1257300" lvl="2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Scan in/out on time, according to schedule DAILY with barcode</a:t>
            </a:r>
            <a:endParaRPr lang="en-US" dirty="0">
              <a:cs typeface="Calibri"/>
            </a:endParaRPr>
          </a:p>
          <a:p>
            <a:pPr marL="1714500" lvl="3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Sign in/out for bus aide, extracurricular activities</a:t>
            </a:r>
            <a:endParaRPr lang="en-US" dirty="0">
              <a:cs typeface="Calibri"/>
            </a:endParaRPr>
          </a:p>
          <a:p>
            <a:pPr marL="1257300" lvl="2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Please log your absences in </a:t>
            </a:r>
            <a:r>
              <a:rPr lang="en-US" b="1" dirty="0"/>
              <a:t>Frontline </a:t>
            </a:r>
            <a:r>
              <a:rPr lang="en-US" dirty="0"/>
              <a:t>Please notify the Scheduling Team, as well as </a:t>
            </a:r>
            <a:r>
              <a:rPr lang="en-US" b="1" dirty="0">
                <a:highlight>
                  <a:srgbClr val="FFFF00"/>
                </a:highlight>
              </a:rPr>
              <a:t>GC district</a:t>
            </a:r>
            <a:r>
              <a:rPr lang="en-US" dirty="0"/>
              <a:t> of any lateness, absences, schedule changes, etc.</a:t>
            </a:r>
            <a:endParaRPr lang="en-US" dirty="0">
              <a:cs typeface="Calibri" panose="020F0502020204030204"/>
            </a:endParaRPr>
          </a:p>
          <a:p>
            <a:pPr marL="1485900" lvl="3">
              <a:lnSpc>
                <a:spcPct val="90000"/>
              </a:lnSpc>
              <a:spcAft>
                <a:spcPts val="600"/>
              </a:spcAft>
            </a:pP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Scheduling</a:t>
            </a:r>
            <a:r>
              <a:rPr lang="en-US" b="1" dirty="0">
                <a:ea typeface="+mn-lt"/>
                <a:cs typeface="+mn-lt"/>
              </a:rPr>
              <a:t> Team</a:t>
            </a:r>
          </a:p>
          <a:p>
            <a:pPr marL="1485900" lvl="3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ea typeface="+mn-lt"/>
                <a:cs typeface="+mn-lt"/>
              </a:rPr>
              <a:t>866-535-5998 or 800-991-5157 ext.x1</a:t>
            </a:r>
          </a:p>
          <a:p>
            <a:pPr marL="1485900" lvl="3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ea typeface="+mn-lt"/>
                <a:cs typeface="+mn-lt"/>
                <a:hlinkClick r:id="rId5"/>
              </a:rPr>
              <a:t>KESSCHEDULE@kellyservices.com</a:t>
            </a:r>
            <a:endParaRPr lang="en-US" dirty="0">
              <a:cs typeface="Calibri" panose="020F0502020204030204"/>
            </a:endParaRPr>
          </a:p>
          <a:p>
            <a:pPr marL="1714500" lvl="3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cs typeface="Calibri" panose="020F0502020204030204"/>
            </a:endParaRPr>
          </a:p>
          <a:p>
            <a:pPr lvl="3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dirty="0">
              <a:cs typeface="Calibri" panose="020F0502020204030204"/>
            </a:endParaRPr>
          </a:p>
          <a:p>
            <a:pPr marL="2856865" lvl="5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dirty="0">
              <a:cs typeface="Calibri" panose="020F0502020204030204"/>
            </a:endParaRPr>
          </a:p>
          <a:p>
            <a:pPr lvl="5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dirty="0">
              <a:cs typeface="Calibri" panose="020F0502020204030204"/>
            </a:endParaRPr>
          </a:p>
          <a:p>
            <a:pPr marL="2856865" lvl="5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dirty="0">
              <a:cs typeface="Calibri" panose="020F0502020204030204"/>
            </a:endParaRPr>
          </a:p>
        </p:txBody>
      </p:sp>
      <p:pic>
        <p:nvPicPr>
          <p:cNvPr id="4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D8CFCDFE-95D3-4D81-99B4-4EDB798A76E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015" r="11007" b="-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6B08879-5D05-4D61-A80F-57850FB838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46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9430">
        <p:fade/>
      </p:transition>
    </mc:Choice>
    <mc:Fallback xmlns="">
      <p:transition spd="med" advTm="1194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CD923-B3FE-4ED4-8426-E6029DFB9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4483"/>
            <a:ext cx="10515600" cy="1325563"/>
          </a:xfrm>
        </p:spPr>
        <p:txBody>
          <a:bodyPr/>
          <a:lstStyle/>
          <a:p>
            <a:r>
              <a:rPr lang="en-US" b="1">
                <a:cs typeface="Calibri Light"/>
              </a:rPr>
              <a:t>NJ Sick Time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7F356E-C4F7-4F42-8192-A3B97040A86D}"/>
              </a:ext>
            </a:extLst>
          </p:cNvPr>
          <p:cNvSpPr txBox="1"/>
          <p:nvPr/>
        </p:nvSpPr>
        <p:spPr>
          <a:xfrm>
            <a:off x="1115684" y="1547005"/>
            <a:ext cx="10406330" cy="47705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600" dirty="0"/>
          </a:p>
          <a:p>
            <a:r>
              <a:rPr lang="en-US" sz="1600" dirty="0">
                <a:ea typeface="+mn-lt"/>
                <a:cs typeface="+mn-lt"/>
              </a:rPr>
              <a:t> </a:t>
            </a:r>
            <a:r>
              <a:rPr lang="en-US" sz="1600" u="sng" dirty="0">
                <a:ea typeface="+mn-lt"/>
                <a:cs typeface="+mn-lt"/>
              </a:rPr>
              <a:t>NJ Sick Leave Request Guidelines</a:t>
            </a:r>
            <a:r>
              <a:rPr lang="en-US" sz="1600" dirty="0">
                <a:ea typeface="+mn-lt"/>
                <a:cs typeface="+mn-lt"/>
              </a:rPr>
              <a:t> </a:t>
            </a: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>
                <a:ea typeface="+mn-lt"/>
                <a:cs typeface="+mn-lt"/>
              </a:rPr>
              <a:t>Contact your Kelly representative and inform them of the request within 5 days of the assignment. 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ea typeface="+mn-lt"/>
                <a:cs typeface="+mn-lt"/>
              </a:rPr>
              <a:t>Must be in an assignment to request a day</a:t>
            </a: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>
                <a:ea typeface="+mn-lt"/>
                <a:cs typeface="+mn-lt"/>
              </a:rPr>
              <a:t>School must be open to request leave</a:t>
            </a: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>
                <a:ea typeface="+mn-lt"/>
                <a:cs typeface="+mn-lt"/>
              </a:rPr>
              <a:t>Any request 3 or more consecutive day will be asked to provide documentation</a:t>
            </a:r>
            <a:endParaRPr lang="en-US" sz="1600" dirty="0"/>
          </a:p>
          <a:p>
            <a:r>
              <a:rPr lang="en-US" sz="1600" dirty="0">
                <a:ea typeface="+mn-lt"/>
                <a:cs typeface="+mn-lt"/>
              </a:rPr>
              <a:t>  </a:t>
            </a:r>
            <a:endParaRPr lang="en-US" sz="1600" dirty="0"/>
          </a:p>
          <a:p>
            <a:r>
              <a:rPr lang="en-US" sz="1600" u="sng" dirty="0">
                <a:ea typeface="+mn-lt"/>
                <a:cs typeface="+mn-lt"/>
              </a:rPr>
              <a:t>NJ Sick Leave Approved Reasons (per State of NJ Sick Leave Policy)</a:t>
            </a:r>
            <a:r>
              <a:rPr lang="en-US" sz="1600" dirty="0">
                <a:ea typeface="+mn-lt"/>
                <a:cs typeface="+mn-lt"/>
              </a:rPr>
              <a:t> </a:t>
            </a:r>
            <a:endParaRPr lang="en-US" sz="1600" dirty="0"/>
          </a:p>
          <a:p>
            <a:pPr marL="2114550" lvl="4" indent="-285750">
              <a:buFont typeface="Arial"/>
              <a:buChar char="•"/>
            </a:pPr>
            <a:r>
              <a:rPr lang="en-US" sz="1600" dirty="0">
                <a:ea typeface="+mn-lt"/>
                <a:cs typeface="+mn-lt"/>
              </a:rPr>
              <a:t>quarantine based on the advice of a health care provider or public health authority (including the quarantine required when returning to New Jersey from certain states) </a:t>
            </a:r>
            <a:endParaRPr lang="en-US" sz="1600" dirty="0"/>
          </a:p>
          <a:p>
            <a:pPr marL="2114550" lvl="4" indent="-285750">
              <a:buFont typeface="Arial"/>
              <a:buChar char="•"/>
            </a:pPr>
            <a:r>
              <a:rPr lang="en-US" sz="1600" dirty="0">
                <a:ea typeface="+mn-lt"/>
                <a:cs typeface="+mn-lt"/>
              </a:rPr>
              <a:t>get tested or vaccinated for COVID-19 </a:t>
            </a:r>
            <a:endParaRPr lang="en-US" sz="1600" dirty="0"/>
          </a:p>
          <a:p>
            <a:pPr marL="2114550" lvl="4" indent="-285750">
              <a:buFont typeface="Arial"/>
              <a:buChar char="•"/>
            </a:pPr>
            <a:r>
              <a:rPr lang="en-US" sz="1600" dirty="0">
                <a:ea typeface="+mn-lt"/>
                <a:cs typeface="+mn-lt"/>
              </a:rPr>
              <a:t>take care of their children when school or childcare is closed due to an epidemic or public health emergency (including mandatory remote learning during COVID-19) </a:t>
            </a:r>
            <a:endParaRPr lang="en-US" sz="1600" dirty="0"/>
          </a:p>
          <a:p>
            <a:pPr marL="2114550" lvl="4" indent="-285750">
              <a:buFont typeface="Arial"/>
              <a:buChar char="•"/>
            </a:pPr>
            <a:r>
              <a:rPr lang="en-US" sz="1600" dirty="0">
                <a:ea typeface="+mn-lt"/>
                <a:cs typeface="+mn-lt"/>
              </a:rPr>
              <a:t>care for their own, or a loved one's, physical or mental health or injury, including COVID-19 </a:t>
            </a:r>
            <a:endParaRPr lang="en-US" sz="1600" dirty="0"/>
          </a:p>
          <a:p>
            <a:pPr marL="2114550" lvl="4" indent="-285750">
              <a:buFont typeface="Arial"/>
              <a:buChar char="•"/>
            </a:pPr>
            <a:r>
              <a:rPr lang="en-US" sz="1600" dirty="0">
                <a:ea typeface="+mn-lt"/>
                <a:cs typeface="+mn-lt"/>
              </a:rPr>
              <a:t>address domestic or sexual violence against themselves or a loved one </a:t>
            </a:r>
            <a:endParaRPr lang="en-US" sz="1600" dirty="0"/>
          </a:p>
          <a:p>
            <a:pPr marL="2114550" lvl="4" indent="-285750">
              <a:buFont typeface="Arial"/>
              <a:buChar char="•"/>
            </a:pPr>
            <a:r>
              <a:rPr lang="en-US" sz="1600" dirty="0">
                <a:ea typeface="+mn-lt"/>
                <a:cs typeface="+mn-lt"/>
              </a:rPr>
              <a:t>attend a child’s school-related meeting, conference, or event </a:t>
            </a:r>
            <a:endParaRPr lang="en-US" sz="1600" dirty="0"/>
          </a:p>
          <a:p>
            <a:pPr lvl="4"/>
            <a:r>
              <a:rPr lang="en-US" sz="1600" u="sng" dirty="0">
                <a:ea typeface="+mn-lt"/>
                <a:cs typeface="+mn-lt"/>
              </a:rPr>
              <a:t> </a:t>
            </a:r>
            <a:r>
              <a:rPr lang="en-US" sz="1600" dirty="0">
                <a:ea typeface="+mn-lt"/>
                <a:cs typeface="+mn-lt"/>
              </a:rPr>
              <a:t> </a:t>
            </a:r>
            <a:endParaRPr lang="en-US" sz="1600" dirty="0"/>
          </a:p>
          <a:p>
            <a:pPr lvl="4"/>
            <a:r>
              <a:rPr lang="en-US" sz="1600" b="1" dirty="0">
                <a:ea typeface="+mn-lt"/>
                <a:cs typeface="+mn-lt"/>
              </a:rPr>
              <a:t>Effective May 1</a:t>
            </a:r>
            <a:r>
              <a:rPr lang="en-US" sz="1600" b="1" baseline="30000" dirty="0">
                <a:ea typeface="+mn-lt"/>
                <a:cs typeface="+mn-lt"/>
              </a:rPr>
              <a:t>st</a:t>
            </a:r>
            <a:r>
              <a:rPr lang="en-US" sz="1600" b="1" dirty="0">
                <a:ea typeface="+mn-lt"/>
                <a:cs typeface="+mn-lt"/>
              </a:rPr>
              <a:t>, 2021</a:t>
            </a:r>
            <a:r>
              <a:rPr lang="en-US" sz="1600" dirty="0">
                <a:ea typeface="+mn-lt"/>
                <a:cs typeface="+mn-lt"/>
              </a:rPr>
              <a:t> </a:t>
            </a:r>
            <a:endParaRPr lang="en-US" sz="1600" dirty="0"/>
          </a:p>
          <a:p>
            <a:r>
              <a:rPr lang="en-US" sz="1600" b="1" dirty="0">
                <a:ea typeface="+mn-lt"/>
                <a:cs typeface="+mn-lt"/>
              </a:rPr>
              <a:t> </a:t>
            </a:r>
            <a:r>
              <a:rPr lang="en-US" sz="1600" dirty="0">
                <a:ea typeface="+mn-lt"/>
                <a:cs typeface="+mn-lt"/>
              </a:rPr>
              <a:t> </a:t>
            </a:r>
            <a:endParaRPr lang="en-US" sz="16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FFA3D2A-6334-485F-A5AB-598F9AF5AF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50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9182">
        <p:fade/>
      </p:transition>
    </mc:Choice>
    <mc:Fallback xmlns="">
      <p:transition spd="med" advTm="2191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181" y="62705"/>
            <a:ext cx="10515600" cy="1325563"/>
          </a:xfrm>
        </p:spPr>
        <p:txBody>
          <a:bodyPr/>
          <a:lstStyle/>
          <a:p>
            <a:r>
              <a:rPr lang="en-US" b="1"/>
              <a:t>Covid Protocol: Vaccination/Testing</a:t>
            </a:r>
            <a:endParaRPr lang="en-US" b="1">
              <a:cs typeface="Calibri Ligh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C71654-96A5-4280-94F3-931C61A9F92C}" type="slidenum">
              <a:rPr lang="en-IN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5</a:t>
            </a:fld>
            <a:endParaRPr lang="en-IN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1"/>
          <p:cNvSpPr txBox="1">
            <a:spLocks/>
          </p:cNvSpPr>
          <p:nvPr/>
        </p:nvSpPr>
        <p:spPr bwMode="auto">
          <a:xfrm>
            <a:off x="8856921" y="6356351"/>
            <a:ext cx="2796363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8040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7F7F7F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40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defTabSz="1219170">
              <a:spcBef>
                <a:spcPct val="0"/>
              </a:spcBef>
              <a:buNone/>
              <a:defRPr/>
            </a:pPr>
            <a:fld id="{E36BF187-E411-4F50-A676-5CE7DA863B13}" type="slidenum">
              <a:rPr lang="en-US" altLang="en-US" sz="1200" b="1">
                <a:solidFill>
                  <a:prstClr val="white"/>
                </a:solidFill>
              </a:rPr>
              <a:pPr defTabSz="1219170">
                <a:spcBef>
                  <a:spcPct val="0"/>
                </a:spcBef>
                <a:buNone/>
                <a:defRPr/>
              </a:pPr>
              <a:t>5</a:t>
            </a:fld>
            <a:endParaRPr lang="en-US" altLang="en-US" sz="1200" b="1">
              <a:solidFill>
                <a:prstClr val="white"/>
              </a:solidFill>
            </a:endParaRP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1E217259-548B-48CA-9257-51BA496619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3973" y="-30462"/>
            <a:ext cx="2619375" cy="17430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5A5DED5-640B-42AC-AA4C-E9C44914D3C8}"/>
              </a:ext>
            </a:extLst>
          </p:cNvPr>
          <p:cNvSpPr txBox="1"/>
          <p:nvPr/>
        </p:nvSpPr>
        <p:spPr>
          <a:xfrm>
            <a:off x="756249" y="2107721"/>
            <a:ext cx="8508520" cy="252376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/>
              <a:t>Per NJ State Vaccination Mandate, you must be fully vaccinated as of 10/18/2021 OR, engage in weekly testing</a:t>
            </a:r>
            <a:endParaRPr lang="en-US" sz="2000" dirty="0">
              <a:cs typeface="Calibri"/>
            </a:endParaRPr>
          </a:p>
          <a:p>
            <a:pPr marL="342900" indent="-342900">
              <a:buFont typeface="Arial"/>
              <a:buChar char="•"/>
            </a:pPr>
            <a:endParaRPr lang="en-US" sz="2000" dirty="0"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cs typeface="Calibri"/>
              </a:rPr>
              <a:t>Reminder: Please update your Covid Vaccination Status </a:t>
            </a:r>
            <a:r>
              <a:rPr lang="en-US" sz="2000" dirty="0">
                <a:cs typeface="Calibri"/>
                <a:hlinkClick r:id="rId7"/>
              </a:rPr>
              <a:t>here</a:t>
            </a:r>
            <a:r>
              <a:rPr lang="en-US" sz="2000" dirty="0">
                <a:cs typeface="Calibri"/>
              </a:rPr>
              <a:t> for Kelly.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u="sng" dirty="0">
                <a:solidFill>
                  <a:srgbClr val="04C75C"/>
                </a:solidFill>
                <a:ea typeface="+mn-lt"/>
                <a:cs typeface="+mn-lt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https://bit.ly/ke-vaccine</a:t>
            </a:r>
            <a:endParaRPr lang="en-US" sz="2000" dirty="0">
              <a:solidFill>
                <a:srgbClr val="04C75C"/>
              </a:solidFill>
              <a:cs typeface="Calibri"/>
            </a:endParaRPr>
          </a:p>
          <a:p>
            <a:endParaRPr lang="en-US" sz="2000" dirty="0">
              <a:highlight>
                <a:srgbClr val="FFFF00"/>
              </a:highlight>
              <a:cs typeface="Calibri"/>
            </a:endParaRPr>
          </a:p>
          <a:p>
            <a:pPr marL="342900" indent="-342900">
              <a:buFont typeface="Arial,Sans-Serif"/>
              <a:buChar char="•"/>
            </a:pPr>
            <a:endParaRPr lang="en-US" sz="2000" dirty="0">
              <a:highlight>
                <a:srgbClr val="FFFF00"/>
              </a:highlight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B013FCD-C27F-4781-A0FE-9C956C6DEB8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156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7463">
        <p:fade/>
      </p:transition>
    </mc:Choice>
    <mc:Fallback xmlns="">
      <p:transition spd="med" advTm="674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EB1BB-4AC4-4324-9A81-271D7A001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Covid Protocol: 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D746E0-2FFA-48AE-A764-92150E0C9CC6}"/>
              </a:ext>
            </a:extLst>
          </p:cNvPr>
          <p:cNvSpPr txBox="1"/>
          <p:nvPr/>
        </p:nvSpPr>
        <p:spPr>
          <a:xfrm>
            <a:off x="1289714" y="171051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E12B60C-D9DE-4F07-992A-FB8536778B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4445757"/>
              </p:ext>
            </p:extLst>
          </p:nvPr>
        </p:nvGraphicFramePr>
        <p:xfrm>
          <a:off x="529756" y="2092656"/>
          <a:ext cx="3357321" cy="42637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7321">
                  <a:extLst>
                    <a:ext uri="{9D8B030D-6E8A-4147-A177-3AD203B41FA5}">
                      <a16:colId xmlns:a16="http://schemas.microsoft.com/office/drawing/2014/main" val="2333331307"/>
                    </a:ext>
                  </a:extLst>
                </a:gridCol>
              </a:tblGrid>
              <a:tr h="594957">
                <a:tc>
                  <a:txBody>
                    <a:bodyPr/>
                    <a:lstStyle/>
                    <a:p>
                      <a:pPr algn="ctr" latinLnBrk="0"/>
                      <a:r>
                        <a:rPr lang="en-US" dirty="0">
                          <a:effectLst/>
                        </a:rPr>
                        <a:t>Covid-19 Exposure: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02316800"/>
                  </a:ext>
                </a:extLst>
              </a:tr>
              <a:tr h="3668785"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If you are up to date on your COVID-19 vaccines </a:t>
                      </a:r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you do not need to quarantine but you should wear a well-fitted mask around others for 10 days. If symptoms occur, you should immediately isolate until a negative test confirms symptoms are not attributable to COVID-19. You should also be tested 5 days after your exposure if possible. If the test is positive for COVID-19, you should isolate for 5 days from the date of the positive test result.</a:t>
                      </a:r>
                    </a:p>
                    <a:p>
                      <a:pPr algn="ctr" latinLnBrk="0"/>
                      <a:endParaRPr lang="en-US" sz="1800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958007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8E79E18-B7C5-495B-A498-6B8B9CCD1191}"/>
              </a:ext>
            </a:extLst>
          </p:cNvPr>
          <p:cNvSpPr txBox="1"/>
          <p:nvPr/>
        </p:nvSpPr>
        <p:spPr>
          <a:xfrm>
            <a:off x="4144371" y="3029803"/>
            <a:ext cx="332322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200">
              <a:solidFill>
                <a:srgbClr val="BDCB4C"/>
              </a:solidFill>
              <a:latin typeface="Segoe UI"/>
              <a:cs typeface="Segoe UI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679EEA4-FEC5-4D26-A6D2-B11D7E83D9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2364149"/>
              </p:ext>
            </p:extLst>
          </p:nvPr>
        </p:nvGraphicFramePr>
        <p:xfrm>
          <a:off x="4185313" y="2104030"/>
          <a:ext cx="3539581" cy="38463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39581">
                  <a:extLst>
                    <a:ext uri="{9D8B030D-6E8A-4147-A177-3AD203B41FA5}">
                      <a16:colId xmlns:a16="http://schemas.microsoft.com/office/drawing/2014/main" val="1935468533"/>
                    </a:ext>
                  </a:extLst>
                </a:gridCol>
              </a:tblGrid>
              <a:tr h="1133613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>
                          <a:effectLst/>
                        </a:rPr>
                        <a:t>Covid-19 Exposure:​</a:t>
                      </a:r>
                      <a:endParaRPr lang="en-US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16069765"/>
                  </a:ext>
                </a:extLst>
              </a:tr>
              <a:tr h="2517295"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Segoe UI"/>
                        </a:rPr>
                        <a:t>-</a:t>
                      </a:r>
                      <a:r>
                        <a:rPr lang="en-US" sz="14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If you are not up to date on your COVID-19 vaccines  OR unvaccinated, </a:t>
                      </a:r>
                      <a:r>
                        <a:rPr lang="en-US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you should stay home and quarantine for 5 days, and continue to wear a well-fitted mask around others for 5 additional days. If symptoms occur, you should immediately isolate until a negative test confirms symptoms are not attributable to COVID-19. You should also be tested 5 days after your exposure if possible. If the test is positive for COVID-19, you should isolate for 5 days from the date of the positive test result.</a:t>
                      </a:r>
                    </a:p>
                    <a:p>
                      <a:pPr lvl="0" algn="ctr">
                        <a:buNone/>
                      </a:pPr>
                      <a:endParaRPr lang="en-US" sz="1800" b="0" i="0" u="none" strike="noStrike" noProof="0" dirty="0">
                        <a:solidFill>
                          <a:schemeClr val="tx1"/>
                        </a:solidFill>
                        <a:effectLst/>
                        <a:latin typeface="Segoe UI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84148658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391918F-9639-4E8A-94DF-9575129E1E92}"/>
              </a:ext>
            </a:extLst>
          </p:cNvPr>
          <p:cNvSpPr txBox="1"/>
          <p:nvPr/>
        </p:nvSpPr>
        <p:spPr>
          <a:xfrm>
            <a:off x="3689445" y="5281684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200">
              <a:solidFill>
                <a:srgbClr val="BDCB4C"/>
              </a:solidFill>
              <a:latin typeface="Segoe UI"/>
              <a:cs typeface="Segoe UI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3E7FBDD-8B14-4B04-B57E-41F888D305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1535361"/>
              </p:ext>
            </p:extLst>
          </p:nvPr>
        </p:nvGraphicFramePr>
        <p:xfrm>
          <a:off x="7904327" y="2092656"/>
          <a:ext cx="3835778" cy="36851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35778">
                  <a:extLst>
                    <a:ext uri="{9D8B030D-6E8A-4147-A177-3AD203B41FA5}">
                      <a16:colId xmlns:a16="http://schemas.microsoft.com/office/drawing/2014/main" val="4280346166"/>
                    </a:ext>
                  </a:extLst>
                </a:gridCol>
              </a:tblGrid>
              <a:tr h="111219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>
                          <a:effectLst/>
                        </a:rPr>
                        <a:t>Covid-19 Positive Testing:​​</a:t>
                      </a:r>
                      <a:endParaRPr lang="en-US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4148504"/>
                  </a:ext>
                </a:extLst>
              </a:tr>
              <a:tr h="2572978">
                <a:tc>
                  <a:txBody>
                    <a:bodyPr/>
                    <a:lstStyle/>
                    <a:p>
                      <a:pPr fontAlgn="base"/>
                      <a:r>
                        <a:rPr lang="en-US" sz="1600" b="1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If you tested positive for COVID-19 (regardless of vaccination status):</a:t>
                      </a:r>
                      <a:endParaRPr lang="en-US" sz="16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base"/>
                      <a:r>
                        <a:rPr lang="en-US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You should stay home and isolate for 5 days.</a:t>
                      </a:r>
                    </a:p>
                    <a:p>
                      <a:pPr fontAlgn="base"/>
                      <a:r>
                        <a:rPr lang="en-US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If you have no symptoms or your symptoms are resolving after 5 days, you can leave your house but should continue to wear a mask around others for 5 additional days.</a:t>
                      </a:r>
                    </a:p>
                    <a:p>
                      <a:pPr fontAlgn="base"/>
                      <a:r>
                        <a:rPr lang="en-US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If you have a fever, continue to stay home until your fever resolves.</a:t>
                      </a:r>
                    </a:p>
                    <a:p>
                      <a:pPr lvl="0" algn="ctr">
                        <a:buNone/>
                      </a:pPr>
                      <a:endParaRPr lang="en-US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81839427"/>
                  </a:ext>
                </a:extLst>
              </a:tr>
            </a:tbl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71D7CD7-75B0-4C6E-BAAB-C9FE0C8616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23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7595">
        <p:fade/>
      </p:transition>
    </mc:Choice>
    <mc:Fallback xmlns="">
      <p:transition spd="med" advTm="875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78916-E462-4C65-8A0A-6A0DEF141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1352"/>
            <a:ext cx="10515600" cy="1483713"/>
          </a:xfrm>
        </p:spPr>
        <p:txBody>
          <a:bodyPr/>
          <a:lstStyle/>
          <a:p>
            <a:r>
              <a:rPr lang="en-US" b="1">
                <a:cs typeface="Calibri Light"/>
              </a:rPr>
              <a:t>Incident Reporting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AEC48B-7FB5-40B7-BA92-32D1387262CB}"/>
              </a:ext>
            </a:extLst>
          </p:cNvPr>
          <p:cNvSpPr txBox="1"/>
          <p:nvPr/>
        </p:nvSpPr>
        <p:spPr>
          <a:xfrm>
            <a:off x="454325" y="1618891"/>
            <a:ext cx="5503652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Please</a:t>
            </a:r>
            <a:r>
              <a:rPr lang="en-US">
                <a:ea typeface="+mn-lt"/>
                <a:cs typeface="+mn-lt"/>
              </a:rPr>
              <a:t> be prepared to provide the following information when contacting Kelly: </a:t>
            </a:r>
          </a:p>
          <a:p>
            <a:endParaRPr lang="en-US">
              <a:ea typeface="+mn-lt"/>
              <a:cs typeface="+mn-lt"/>
            </a:endParaRPr>
          </a:p>
          <a:p>
            <a:r>
              <a:rPr lang="en-US">
                <a:ea typeface="+mn-lt"/>
                <a:cs typeface="+mn-lt"/>
              </a:rPr>
              <a:t>• Name </a:t>
            </a:r>
            <a:endParaRPr lang="en-US"/>
          </a:p>
          <a:p>
            <a:r>
              <a:rPr lang="en-US">
                <a:ea typeface="+mn-lt"/>
                <a:cs typeface="+mn-lt"/>
              </a:rPr>
              <a:t>• Email/phone </a:t>
            </a:r>
          </a:p>
          <a:p>
            <a:r>
              <a:rPr lang="en-US">
                <a:ea typeface="+mn-lt"/>
                <a:cs typeface="+mn-lt"/>
              </a:rPr>
              <a:t>• School District </a:t>
            </a:r>
          </a:p>
          <a:p>
            <a:r>
              <a:rPr lang="en-US">
                <a:ea typeface="+mn-lt"/>
                <a:cs typeface="+mn-lt"/>
              </a:rPr>
              <a:t>• Nature of the Injury: If stable, provide details of incident </a:t>
            </a:r>
          </a:p>
          <a:p>
            <a:r>
              <a:rPr lang="en-US">
                <a:ea typeface="+mn-lt"/>
                <a:cs typeface="+mn-lt"/>
              </a:rPr>
              <a:t>• Where/when you plan to seek treatment (from Provider List)</a:t>
            </a:r>
            <a:endParaRPr lang="en-US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3ED2A9-91EB-4DB1-801F-AC03564A6578}"/>
              </a:ext>
            </a:extLst>
          </p:cNvPr>
          <p:cNvSpPr txBox="1"/>
          <p:nvPr/>
        </p:nvSpPr>
        <p:spPr>
          <a:xfrm>
            <a:off x="7110143" y="2207464"/>
            <a:ext cx="408029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highlight>
                  <a:srgbClr val="FFFF00"/>
                </a:highlight>
                <a:cs typeface="Calibri"/>
              </a:rPr>
              <a:t>Direct Line to report all incidents </a:t>
            </a:r>
          </a:p>
          <a:p>
            <a:r>
              <a:rPr lang="en-US" dirty="0">
                <a:highlight>
                  <a:srgbClr val="FFFF00"/>
                </a:highlight>
                <a:cs typeface="Calibri"/>
              </a:rPr>
              <a:t>248-833-6230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C9F56ED-EBB9-400E-8B7D-50F8E209D9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85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4375">
        <p:fade/>
      </p:transition>
    </mc:Choice>
    <mc:Fallback xmlns="">
      <p:transition spd="med" advTm="643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29" y="68550"/>
            <a:ext cx="3505495" cy="1651075"/>
          </a:xfrm>
        </p:spPr>
        <p:txBody>
          <a:bodyPr>
            <a:normAutofit/>
          </a:bodyPr>
          <a:lstStyle/>
          <a:p>
            <a:pPr algn="ctr"/>
            <a:r>
              <a:rPr lang="en-US" b="1"/>
              <a:t>Questions? </a:t>
            </a:r>
            <a:endParaRPr lang="en-US" b="1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CEB5C-D176-401A-BB94-56CB95EB8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 vert="horz" lIns="121920" tIns="60960" rIns="121920" bIns="60960" rtlCol="0">
            <a:normAutofit/>
          </a:bodyPr>
          <a:lstStyle/>
          <a:p>
            <a:pPr marL="227965" indent="-227965"/>
            <a:r>
              <a:rPr lang="en-US" sz="2000" b="1"/>
              <a:t>Q+A</a:t>
            </a:r>
            <a:endParaRPr lang="en-US" sz="2000" b="1">
              <a:cs typeface="Calibri"/>
            </a:endParaRPr>
          </a:p>
          <a:p>
            <a:pPr marL="0" indent="0">
              <a:buNone/>
            </a:pPr>
            <a:endParaRPr lang="en-US" sz="2000" b="1">
              <a:cs typeface="Calibri"/>
            </a:endParaRPr>
          </a:p>
          <a:p>
            <a:pPr marL="227965" indent="-227965"/>
            <a:r>
              <a:rPr lang="en-US" sz="2000" b="1">
                <a:cs typeface="Calibri"/>
              </a:rPr>
              <a:t>Please reach out!</a:t>
            </a:r>
          </a:p>
          <a:p>
            <a:pPr marL="0" indent="0">
              <a:buNone/>
            </a:pPr>
            <a:endParaRPr lang="en-US" sz="2000" b="1">
              <a:cs typeface="Calibri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icture containing indoor, writing implement, stationary, pencil&#10;&#10;Description automatically generated">
            <a:extLst>
              <a:ext uri="{FF2B5EF4-FFF2-40B4-BE49-F238E27FC236}">
                <a16:creationId xmlns:a16="http://schemas.microsoft.com/office/drawing/2014/main" id="{21C778F9-B92F-4A45-8E95-F1CC208E8A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5264775" y="1504851"/>
            <a:ext cx="6278294" cy="4185529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40283FBB-373C-49CA-B883-196E2F3764D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214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525">
        <p:fade/>
      </p:transition>
    </mc:Choice>
    <mc:Fallback xmlns="">
      <p:transition spd="med" advTm="125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11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57F3F6-E07F-4B9D-B765-B11BD9AB9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b="1">
                <a:solidFill>
                  <a:srgbClr val="04C75C"/>
                </a:solidFill>
                <a:cs typeface="Calibri Light"/>
              </a:rPr>
              <a:t>Thank you!</a:t>
            </a:r>
            <a:endParaRPr lang="en-US" b="1">
              <a:solidFill>
                <a:srgbClr val="04C75C"/>
              </a:solidFill>
              <a:cs typeface="Calibri Light" panose="020F0302020204030204"/>
            </a:endParaRPr>
          </a:p>
        </p:txBody>
      </p:sp>
      <p:grpSp>
        <p:nvGrpSpPr>
          <p:cNvPr id="10" name="Group 13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B73198-A7E4-4CC8-8A65-AA1AC1DEA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endParaRPr lang="en-US" sz="1300" b="1">
              <a:ea typeface="+mn-lt"/>
              <a:cs typeface="+mn-lt"/>
            </a:endParaRPr>
          </a:p>
          <a:p>
            <a:pPr marL="227330" indent="-227330">
              <a:buFont typeface="Wingdings" panose="020B0604020202020204" pitchFamily="34" charset="0"/>
              <a:buChar char="ü"/>
            </a:pPr>
            <a:endParaRPr lang="en-US" sz="1300">
              <a:ea typeface="+mn-lt"/>
              <a:cs typeface="+mn-lt"/>
            </a:endParaRPr>
          </a:p>
          <a:p>
            <a:pPr marL="456565" lvl="1" indent="0">
              <a:buNone/>
            </a:pPr>
            <a:endParaRPr lang="en-US" sz="1300">
              <a:ea typeface="+mn-lt"/>
              <a:cs typeface="+mn-lt"/>
            </a:endParaRPr>
          </a:p>
          <a:p>
            <a:pPr marL="684530" lvl="1" indent="-227330"/>
            <a:endParaRPr lang="en-US" sz="1300" b="1">
              <a:ea typeface="+mn-lt"/>
              <a:cs typeface="+mn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316D40-7426-4FF2-BD8C-AAE484EC1D99}"/>
              </a:ext>
            </a:extLst>
          </p:cNvPr>
          <p:cNvSpPr txBox="1"/>
          <p:nvPr/>
        </p:nvSpPr>
        <p:spPr>
          <a:xfrm>
            <a:off x="900023" y="2539042"/>
            <a:ext cx="4339086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/>
              <a:t>Thank you for all you do for your students! </a:t>
            </a:r>
            <a:endParaRPr lang="en-US" sz="2000">
              <a:cs typeface="Calibri"/>
            </a:endParaRPr>
          </a:p>
          <a:p>
            <a:endParaRPr lang="en-US" sz="2000">
              <a:cs typeface="Calibri"/>
            </a:endParaRPr>
          </a:p>
          <a:p>
            <a:r>
              <a:rPr lang="en-US" sz="2000"/>
              <a:t>You are a valued member of the Gloucester City/Kelly Education community! We appreciate you!</a:t>
            </a:r>
            <a:endParaRPr lang="en-US" sz="2000">
              <a:cs typeface="Calibri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F2BA1AA-155F-40EE-995D-4696665219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CDAB02-041A-4143-B7B1-78B1C7BF6E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091" y="2558343"/>
            <a:ext cx="4200863" cy="95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30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822">
        <p:fade/>
      </p:transition>
    </mc:Choice>
    <mc:Fallback xmlns="">
      <p:transition spd="med" advTm="158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546</Words>
  <Application>Microsoft Office PowerPoint</Application>
  <PresentationFormat>Widescreen</PresentationFormat>
  <Paragraphs>95</Paragraphs>
  <Slides>9</Slides>
  <Notes>3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Arial</vt:lpstr>
      <vt:lpstr>Arial,Sans-Serif</vt:lpstr>
      <vt:lpstr>Avenir Next Condensed Medium</vt:lpstr>
      <vt:lpstr>Calibri</vt:lpstr>
      <vt:lpstr>Calibri Light</vt:lpstr>
      <vt:lpstr>Segoe UI</vt:lpstr>
      <vt:lpstr>Wingdings</vt:lpstr>
      <vt:lpstr>office theme</vt:lpstr>
      <vt:lpstr>Office Theme</vt:lpstr>
      <vt:lpstr>Gloucester City/ Kelly Education Town Hall </vt:lpstr>
      <vt:lpstr>Talent Team Contacts</vt:lpstr>
      <vt:lpstr>Daily Policies/Procedures</vt:lpstr>
      <vt:lpstr>NJ Sick Time</vt:lpstr>
      <vt:lpstr>Covid Protocol: Vaccination/Testing</vt:lpstr>
      <vt:lpstr>Covid Protocol: </vt:lpstr>
      <vt:lpstr>Incident Reporting</vt:lpstr>
      <vt:lpstr>Questions? 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Kara Robin</dc:creator>
  <cp:lastModifiedBy>Jody McQuaid</cp:lastModifiedBy>
  <cp:revision>2</cp:revision>
  <dcterms:created xsi:type="dcterms:W3CDTF">2021-10-14T02:13:46Z</dcterms:created>
  <dcterms:modified xsi:type="dcterms:W3CDTF">2022-01-18T13:39:11Z</dcterms:modified>
</cp:coreProperties>
</file>